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34" r:id="rId2"/>
    <p:sldId id="256" r:id="rId3"/>
    <p:sldId id="257" r:id="rId4"/>
    <p:sldId id="258" r:id="rId5"/>
    <p:sldId id="262" r:id="rId6"/>
    <p:sldId id="259" r:id="rId7"/>
    <p:sldId id="260" r:id="rId8"/>
    <p:sldId id="315" r:id="rId9"/>
    <p:sldId id="316" r:id="rId10"/>
    <p:sldId id="317" r:id="rId11"/>
    <p:sldId id="318" r:id="rId12"/>
    <p:sldId id="261" r:id="rId13"/>
    <p:sldId id="263" r:id="rId14"/>
    <p:sldId id="265" r:id="rId15"/>
    <p:sldId id="264" r:id="rId16"/>
    <p:sldId id="266" r:id="rId17"/>
    <p:sldId id="267" r:id="rId18"/>
    <p:sldId id="268" r:id="rId19"/>
    <p:sldId id="269" r:id="rId20"/>
    <p:sldId id="320" r:id="rId21"/>
    <p:sldId id="321" r:id="rId22"/>
    <p:sldId id="323" r:id="rId23"/>
    <p:sldId id="324" r:id="rId24"/>
    <p:sldId id="325" r:id="rId25"/>
    <p:sldId id="326" r:id="rId26"/>
    <p:sldId id="329" r:id="rId27"/>
    <p:sldId id="270" r:id="rId28"/>
    <p:sldId id="319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309" r:id="rId41"/>
    <p:sldId id="310" r:id="rId42"/>
    <p:sldId id="282" r:id="rId43"/>
    <p:sldId id="327" r:id="rId44"/>
    <p:sldId id="328" r:id="rId45"/>
    <p:sldId id="330" r:id="rId46"/>
    <p:sldId id="283" r:id="rId47"/>
    <p:sldId id="331" r:id="rId48"/>
    <p:sldId id="332" r:id="rId49"/>
    <p:sldId id="284" r:id="rId50"/>
    <p:sldId id="285" r:id="rId51"/>
    <p:sldId id="286" r:id="rId52"/>
    <p:sldId id="287" r:id="rId53"/>
    <p:sldId id="288" r:id="rId54"/>
    <p:sldId id="289" r:id="rId55"/>
    <p:sldId id="333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8" r:id="rId71"/>
    <p:sldId id="304" r:id="rId72"/>
    <p:sldId id="305" r:id="rId73"/>
    <p:sldId id="306" r:id="rId74"/>
    <p:sldId id="307" r:id="rId75"/>
    <p:sldId id="311" r:id="rId76"/>
    <p:sldId id="312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09" d="100"/>
          <a:sy n="109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9C0939-DA56-4544-813F-B4060D8D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7840" y="-17158"/>
            <a:ext cx="10312736" cy="687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8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81078D3-1E0A-9184-38D6-85237778B2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84721" y="-216405"/>
            <a:ext cx="12881431" cy="724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60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C36BDC3-33D0-D021-DB2C-A9DEA752CB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84721" y="-216405"/>
            <a:ext cx="13009445" cy="73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3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BB98D5-BB33-4496-907E-76AC46CD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Karpaty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3FFDE7DF-A0B6-4962-A425-7BDBEDE41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3388" y="803275"/>
            <a:ext cx="6131162" cy="5248275"/>
          </a:xfrm>
        </p:spPr>
      </p:pic>
    </p:spTree>
    <p:extLst>
      <p:ext uri="{BB962C8B-B14F-4D97-AF65-F5344CB8AC3E}">
        <p14:creationId xmlns:p14="http://schemas.microsoft.com/office/powerpoint/2010/main" val="121762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D69923-2630-4168-A9ED-AE286DAA9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Karpaty</a:t>
            </a:r>
            <a:br>
              <a:rPr lang="pl-PL" dirty="0"/>
            </a:br>
            <a:r>
              <a:rPr lang="pl-PL" dirty="0"/>
              <a:t>podział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524C9F11-3D08-4F1C-85B5-3B91FC17A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042315"/>
            <a:ext cx="6281738" cy="4770194"/>
          </a:xfrm>
        </p:spPr>
      </p:pic>
    </p:spTree>
    <p:extLst>
      <p:ext uri="{BB962C8B-B14F-4D97-AF65-F5344CB8AC3E}">
        <p14:creationId xmlns:p14="http://schemas.microsoft.com/office/powerpoint/2010/main" val="559343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CA2CCE-FADD-4086-BF35-829DF4F4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Karpaty</a:t>
            </a:r>
            <a:br>
              <a:rPr lang="pl-PL" dirty="0"/>
            </a:br>
            <a:r>
              <a:rPr lang="pl-PL" dirty="0"/>
              <a:t>podział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02EB40-E214-4FAC-8102-3F8902927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1. Zewnętrzne Karpaty Zachodnie </a:t>
            </a:r>
          </a:p>
          <a:p>
            <a:r>
              <a:rPr lang="pl-PL" dirty="0">
                <a:latin typeface="+mj-lt"/>
              </a:rPr>
              <a:t>2. Centralne Karpaty Zachodnie </a:t>
            </a:r>
          </a:p>
          <a:p>
            <a:r>
              <a:rPr lang="pl-PL" dirty="0">
                <a:latin typeface="+mj-lt"/>
              </a:rPr>
              <a:t>3. Wewnętrzne Karpaty Zachodnie </a:t>
            </a:r>
          </a:p>
          <a:p>
            <a:r>
              <a:rPr lang="pl-PL" dirty="0">
                <a:latin typeface="+mj-lt"/>
              </a:rPr>
              <a:t>4. Zewnętrzne Karpaty Wschodnie </a:t>
            </a:r>
          </a:p>
          <a:p>
            <a:r>
              <a:rPr lang="pl-PL" dirty="0">
                <a:latin typeface="+mj-lt"/>
              </a:rPr>
              <a:t>5. Wewnętrzne Karpaty Wschodnie </a:t>
            </a:r>
          </a:p>
          <a:p>
            <a:r>
              <a:rPr lang="pl-PL" dirty="0">
                <a:latin typeface="+mj-lt"/>
              </a:rPr>
              <a:t>6. Karpaty Południowe </a:t>
            </a:r>
          </a:p>
          <a:p>
            <a:r>
              <a:rPr lang="pl-PL" dirty="0">
                <a:latin typeface="+mj-lt"/>
              </a:rPr>
              <a:t>7. Góry </a:t>
            </a:r>
            <a:r>
              <a:rPr lang="pl-PL" dirty="0" err="1">
                <a:latin typeface="+mj-lt"/>
              </a:rPr>
              <a:t>Zachodniorumuńskie</a:t>
            </a:r>
            <a:r>
              <a:rPr lang="pl-PL" dirty="0">
                <a:latin typeface="+mj-lt"/>
              </a:rPr>
              <a:t> i Wyżyna Transylwańska </a:t>
            </a:r>
          </a:p>
          <a:p>
            <a:r>
              <a:rPr lang="pl-PL" dirty="0">
                <a:latin typeface="+mj-lt"/>
              </a:rPr>
              <a:t>I. Podkarpacie </a:t>
            </a:r>
          </a:p>
          <a:p>
            <a:r>
              <a:rPr lang="pl-PL" dirty="0">
                <a:latin typeface="+mj-lt"/>
              </a:rPr>
              <a:t>II. Równiny </a:t>
            </a:r>
            <a:r>
              <a:rPr lang="pl-PL" dirty="0" err="1">
                <a:latin typeface="+mj-lt"/>
              </a:rPr>
              <a:t>Południoworumuńskie</a:t>
            </a:r>
            <a:r>
              <a:rPr lang="pl-PL" dirty="0">
                <a:latin typeface="+mj-lt"/>
              </a:rPr>
              <a:t> </a:t>
            </a:r>
          </a:p>
          <a:p>
            <a:r>
              <a:rPr lang="pl-PL" dirty="0">
                <a:latin typeface="+mj-lt"/>
              </a:rPr>
              <a:t>III. Kotlina Panońska</a:t>
            </a:r>
          </a:p>
        </p:txBody>
      </p:sp>
    </p:spTree>
    <p:extLst>
      <p:ext uri="{BB962C8B-B14F-4D97-AF65-F5344CB8AC3E}">
        <p14:creationId xmlns:p14="http://schemas.microsoft.com/office/powerpoint/2010/main" val="352323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16079F-B22E-43B7-9655-AF1E86E8A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Karpaty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866257-CCD6-41E1-BE91-42ABAC166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Karpaty wchodzą w skład wielkiego systemu górskiego – łańcucha alpejsko-himalajskiego. Stanowią drugi co do powierzchni łańcuch górski Europy.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Zajmują powierzchnię 190 tys. km², z tego w Polsce 19,6 tys. km² (Polskie Tatry zajmują 175 km²).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Od Alp oddzielone są w okolicach Bratysławy doliną Dunaju. Stąd ciągną się blisko 1300-kilometrowym łukiem, który odgina się w kierunku północno-wschodnim, otaczając Kotlinę Panońską i Wyżynę Transylwańską. Od Gór </a:t>
            </a:r>
            <a:r>
              <a:rPr lang="pl-PL" dirty="0" err="1">
                <a:latin typeface="+mj-lt"/>
              </a:rPr>
              <a:t>Wschodnioserbskich</a:t>
            </a:r>
            <a:r>
              <a:rPr lang="pl-PL" dirty="0">
                <a:latin typeface="+mj-lt"/>
              </a:rPr>
              <a:t> oddzielone są ponownie doliną Dunaju (w okolicach rumuńskiego miasta </a:t>
            </a:r>
            <a:r>
              <a:rPr lang="pl-PL" dirty="0" err="1">
                <a:latin typeface="+mj-lt"/>
              </a:rPr>
              <a:t>Orşova</a:t>
            </a:r>
            <a:r>
              <a:rPr lang="pl-PL" dirty="0">
                <a:latin typeface="+mj-lt"/>
              </a:rPr>
              <a:t>) – odcinek ten nosi nazwę </a:t>
            </a:r>
            <a:r>
              <a:rPr lang="pl-PL" b="1" dirty="0">
                <a:latin typeface="+mj-lt"/>
              </a:rPr>
              <a:t>Żelaznych Wrót</a:t>
            </a:r>
            <a:r>
              <a:rPr lang="pl-PL" dirty="0">
                <a:latin typeface="+mj-lt"/>
              </a:rPr>
              <a:t>.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Brama Morawska w Czechach oddziela Karpaty od Sudetów.</a:t>
            </a:r>
          </a:p>
        </p:txBody>
      </p:sp>
    </p:spTree>
    <p:extLst>
      <p:ext uri="{BB962C8B-B14F-4D97-AF65-F5344CB8AC3E}">
        <p14:creationId xmlns:p14="http://schemas.microsoft.com/office/powerpoint/2010/main" val="3698672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niebo, woda, przyroda&#10;&#10;Opis wygenerowany automatycznie">
            <a:extLst>
              <a:ext uri="{FF2B5EF4-FFF2-40B4-BE49-F238E27FC236}">
                <a16:creationId xmlns:a16="http://schemas.microsoft.com/office/drawing/2014/main" id="{ACD62939-AD4F-4805-83D2-0B11D2E2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1"/>
            <a:ext cx="12204700" cy="91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0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oda, niebo, zewnętrzne, przyroda&#10;&#10;Opis wygenerowany automatycznie">
            <a:extLst>
              <a:ext uri="{FF2B5EF4-FFF2-40B4-BE49-F238E27FC236}">
                <a16:creationId xmlns:a16="http://schemas.microsoft.com/office/drawing/2014/main" id="{020E41E5-418E-4EF5-AF05-3C2BA631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1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rzyroda&#10;&#10;Opis wygenerowany automatycznie">
            <a:extLst>
              <a:ext uri="{FF2B5EF4-FFF2-40B4-BE49-F238E27FC236}">
                <a16:creationId xmlns:a16="http://schemas.microsoft.com/office/drawing/2014/main" id="{947DD049-8D5B-4A3C-AA34-4ECD8199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0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17E3E0-BD77-4FDB-B41A-F7EDBF5D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Podział Tatr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18E708-2252-417D-858F-4A46458EF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latin typeface="+mj-lt"/>
              </a:rPr>
              <a:t>Tatry Zachodnie </a:t>
            </a:r>
            <a:r>
              <a:rPr lang="pl-PL" dirty="0">
                <a:latin typeface="+mj-lt"/>
              </a:rPr>
              <a:t>– najwyższy szczyt: Bystra (2248 m), po polskiej stronie: </a:t>
            </a:r>
            <a:r>
              <a:rPr lang="pl-PL" dirty="0" err="1">
                <a:latin typeface="+mj-lt"/>
              </a:rPr>
              <a:t>Starorobociański</a:t>
            </a:r>
            <a:r>
              <a:rPr lang="pl-PL" dirty="0">
                <a:latin typeface="+mj-lt"/>
              </a:rPr>
              <a:t> Wierch (2176 m),</a:t>
            </a:r>
          </a:p>
          <a:p>
            <a:r>
              <a:rPr lang="pl-PL" b="1" dirty="0">
                <a:latin typeface="+mj-lt"/>
              </a:rPr>
              <a:t>Tatry Wysokie </a:t>
            </a:r>
            <a:r>
              <a:rPr lang="pl-PL" dirty="0">
                <a:latin typeface="+mj-lt"/>
              </a:rPr>
              <a:t>– najwyższy szczyt: Gerlach (2655 m), po polskiej stronie: graniczny, północno-zachodni wierzchołek Rysów (2499 m). Grań główna Tatr Wysokich biegnie od przełęczy </a:t>
            </a:r>
            <a:r>
              <a:rPr lang="pl-PL" b="1" dirty="0">
                <a:latin typeface="+mj-lt"/>
              </a:rPr>
              <a:t>Liliowe</a:t>
            </a:r>
            <a:r>
              <a:rPr lang="pl-PL" dirty="0">
                <a:latin typeface="+mj-lt"/>
              </a:rPr>
              <a:t> do </a:t>
            </a:r>
            <a:r>
              <a:rPr lang="pl-PL" b="1" dirty="0">
                <a:latin typeface="+mj-lt"/>
              </a:rPr>
              <a:t>Przełęczy pod Kopą</a:t>
            </a:r>
            <a:r>
              <a:rPr lang="pl-PL" dirty="0">
                <a:latin typeface="+mj-lt"/>
              </a:rPr>
              <a:t>.</a:t>
            </a:r>
          </a:p>
          <a:p>
            <a:r>
              <a:rPr lang="pl-PL" b="1" dirty="0">
                <a:latin typeface="+mj-lt"/>
              </a:rPr>
              <a:t>Tatry Bielskie </a:t>
            </a:r>
            <a:r>
              <a:rPr lang="pl-PL" dirty="0">
                <a:latin typeface="+mj-lt"/>
              </a:rPr>
              <a:t>– najwyższy szczyt: Hawrań (2152 m).</a:t>
            </a:r>
          </a:p>
        </p:txBody>
      </p:sp>
    </p:spTree>
    <p:extLst>
      <p:ext uri="{BB962C8B-B14F-4D97-AF65-F5344CB8AC3E}">
        <p14:creationId xmlns:p14="http://schemas.microsoft.com/office/powerpoint/2010/main" val="32044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0B6A53-293B-49E0-8EFD-CDCB86535B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TATRY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059598-D654-43BB-A02D-05AEDB43F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769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867" y="-233363"/>
            <a:ext cx="12962467" cy="729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16694"/>
            <a:ext cx="12962467" cy="72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48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216694"/>
            <a:ext cx="12962465" cy="72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3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216694"/>
            <a:ext cx="12962465" cy="72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45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03448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00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216694"/>
            <a:ext cx="12962464" cy="72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35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niebo, góra, przyroda&#10;&#10;Opis wygenerowany automatycznie">
            <a:extLst>
              <a:ext uri="{FF2B5EF4-FFF2-40B4-BE49-F238E27FC236}">
                <a16:creationId xmlns:a16="http://schemas.microsoft.com/office/drawing/2014/main" id="{449C0939-DA56-4544-813F-B4060D8D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42" y="-123825"/>
            <a:ext cx="12245276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4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A384DDB-4C50-40F9-9848-BC7130CE0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Wokół Tatr</a:t>
            </a: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EBF9912B-D19C-421D-B0DF-6117A17A2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64" b="10940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83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7BC3B5D-2D57-C13F-4278-61DA4FF7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729" y="-256910"/>
            <a:ext cx="13081453" cy="73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27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BC66E6C2-D4FB-49CF-BC66-38582775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Orawa</a:t>
            </a: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4CCF8270-CB82-432F-AF70-968E1D7E8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00" b="10104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611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niebo, góra, przyroda&#10;&#10;Opis wygenerowany automatycznie">
            <a:extLst>
              <a:ext uri="{FF2B5EF4-FFF2-40B4-BE49-F238E27FC236}">
                <a16:creationId xmlns:a16="http://schemas.microsoft.com/office/drawing/2014/main" id="{449C0939-DA56-4544-813F-B4060D8D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42" y="-123825"/>
            <a:ext cx="12245276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63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842AA1D-2D2D-4F8E-ABCA-E9B70080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chemeClr val="bg1"/>
                </a:solidFill>
              </a:rPr>
              <a:t>Spisz</a:t>
            </a: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2EEAB671-E8A4-4751-A008-8A17B7E4F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71" b="10332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7069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850129-D8EB-4205-B4A0-02126F1B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Podhale</a:t>
            </a:r>
          </a:p>
        </p:txBody>
      </p:sp>
      <p:pic>
        <p:nvPicPr>
          <p:cNvPr id="5" name="Symbol zastępczy zawartości 4" descr="Obraz zawierający mapa&#10;&#10;Opis wygenerowany automatycznie">
            <a:extLst>
              <a:ext uri="{FF2B5EF4-FFF2-40B4-BE49-F238E27FC236}">
                <a16:creationId xmlns:a16="http://schemas.microsoft.com/office/drawing/2014/main" id="{6C180C11-E240-463B-BD53-4C5E9CB37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716" y="803275"/>
            <a:ext cx="6202506" cy="5248275"/>
          </a:xfrm>
        </p:spPr>
      </p:pic>
    </p:spTree>
    <p:extLst>
      <p:ext uri="{BB962C8B-B14F-4D97-AF65-F5344CB8AC3E}">
        <p14:creationId xmlns:p14="http://schemas.microsoft.com/office/powerpoint/2010/main" val="3963131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drzewo, podłoże, osoba&#10;&#10;Opis wygenerowany automatycznie">
            <a:extLst>
              <a:ext uri="{FF2B5EF4-FFF2-40B4-BE49-F238E27FC236}">
                <a16:creationId xmlns:a16="http://schemas.microsoft.com/office/drawing/2014/main" id="{7B85F96B-6EE4-40D7-B638-B90000550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35" name="Group 7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897145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0FBCBD-CA1A-40F6-8EEA-592DF445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Muszelki</a:t>
            </a:r>
            <a:br>
              <a:rPr lang="pl-PL" dirty="0"/>
            </a:br>
            <a:r>
              <a:rPr lang="pl-PL" dirty="0"/>
              <a:t>kauri</a:t>
            </a:r>
          </a:p>
        </p:txBody>
      </p:sp>
      <p:pic>
        <p:nvPicPr>
          <p:cNvPr id="5" name="Symbol zastępczy zawartości 4" descr="Obraz zawierający wewnątrz, kapelusz, przybranie głowy, zdobione&#10;&#10;Opis wygenerowany automatycznie">
            <a:extLst>
              <a:ext uri="{FF2B5EF4-FFF2-40B4-BE49-F238E27FC236}">
                <a16:creationId xmlns:a16="http://schemas.microsoft.com/office/drawing/2014/main" id="{40678D76-35EF-4468-95C4-DB9E55A85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8100" y="1071761"/>
            <a:ext cx="6281738" cy="4711303"/>
          </a:xfrm>
        </p:spPr>
      </p:pic>
    </p:spTree>
    <p:extLst>
      <p:ext uri="{BB962C8B-B14F-4D97-AF65-F5344CB8AC3E}">
        <p14:creationId xmlns:p14="http://schemas.microsoft.com/office/powerpoint/2010/main" val="537467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F21492-AF1B-4A7B-A948-EBFBD7740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Skąd się wzięli górale?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A6A4D7-14B4-4035-A1FF-7BD3DD01E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+mj-lt"/>
              </a:rPr>
              <a:t>1. Ludność pochodzi z Małopolski, skąd stosunkowo późno zaczęła osiedlać się na Podhalu. Grupę tę kształtowały odmienne warunki bytu gospodarczego, większa swoboda i niezależność od wpływów ogólnopolskich niż na nizinach. Ponadto na Podhalan wpływała kultura wysokogórskich pasterzy nadchodząca ze wschodu poprzez ziemie ruskie z Rumunii, a także aktywne kontakty z ludnością góralską na północnym stoku Karpat. Te zróżnicowane wpływy doprowadziły do ukształtowania własnej bogatej kultury góralskiej.</a:t>
            </a:r>
          </a:p>
          <a:p>
            <a:r>
              <a:rPr lang="pl-PL" dirty="0">
                <a:latin typeface="+mj-lt"/>
              </a:rPr>
              <a:t>2. Pod koniec XIX wieku na podstawie cech gwary podhalańskiej, a także dokumentów potwierdzających akcje kolonizacyjne Niemców w XIII i XIV wieku na nowotarskiej królewszczyźnie twierdził, że Podhalanie powstawali w wyniku mieszania się ludności niemieckiej ze słowiańską.</a:t>
            </a:r>
          </a:p>
        </p:txBody>
      </p:sp>
    </p:spTree>
    <p:extLst>
      <p:ext uri="{BB962C8B-B14F-4D97-AF65-F5344CB8AC3E}">
        <p14:creationId xmlns:p14="http://schemas.microsoft.com/office/powerpoint/2010/main" val="1219202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E51873-11EF-445E-B347-F84B4FE1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Nazwiska </a:t>
            </a:r>
            <a:br>
              <a:rPr lang="pl-PL" dirty="0"/>
            </a:br>
            <a:r>
              <a:rPr lang="pl-PL" dirty="0"/>
              <a:t>i nazwy</a:t>
            </a:r>
            <a:br>
              <a:rPr lang="pl-PL" dirty="0"/>
            </a:br>
            <a:r>
              <a:rPr lang="pl-PL" dirty="0" err="1"/>
              <a:t>powołoskie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7DDC4A-E1B7-45F9-BAAC-F2C6A385C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Wałach, Włoch, Wołoch, Walas, </a:t>
            </a:r>
            <a:r>
              <a:rPr lang="pl-PL" dirty="0" err="1">
                <a:latin typeface="+mj-lt"/>
              </a:rPr>
              <a:t>Wolas</a:t>
            </a:r>
            <a:r>
              <a:rPr lang="pl-PL" dirty="0">
                <a:latin typeface="+mj-lt"/>
              </a:rPr>
              <a:t>, Walaszek, Roman, Romańczyk, Wojewoda, Wajda, </a:t>
            </a:r>
            <a:r>
              <a:rPr lang="pl-PL" dirty="0" err="1">
                <a:latin typeface="+mj-lt"/>
              </a:rPr>
              <a:t>Wojewodzic</a:t>
            </a:r>
            <a:r>
              <a:rPr lang="pl-PL" dirty="0">
                <a:latin typeface="+mj-lt"/>
              </a:rPr>
              <a:t>, Gajda, Bajda, Batko, Wajdzik, Wojdyło, Wojtyła, Baca, </a:t>
            </a:r>
            <a:r>
              <a:rPr lang="pl-PL" dirty="0" err="1">
                <a:latin typeface="+mj-lt"/>
              </a:rPr>
              <a:t>Bandoła</a:t>
            </a:r>
            <a:r>
              <a:rPr lang="pl-PL" dirty="0">
                <a:latin typeface="+mj-lt"/>
              </a:rPr>
              <a:t>, Magiera, </a:t>
            </a:r>
            <a:r>
              <a:rPr lang="pl-PL" dirty="0" err="1">
                <a:latin typeface="+mj-lt"/>
              </a:rPr>
              <a:t>Gurdek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Gielata</a:t>
            </a:r>
            <a:r>
              <a:rPr lang="pl-PL" dirty="0">
                <a:latin typeface="+mj-lt"/>
              </a:rPr>
              <a:t>, Bryja, Byrdy, Bryndza, </a:t>
            </a:r>
            <a:r>
              <a:rPr lang="pl-PL" dirty="0" err="1">
                <a:latin typeface="+mj-lt"/>
              </a:rPr>
              <a:t>Putyra</a:t>
            </a:r>
            <a:r>
              <a:rPr lang="pl-PL" dirty="0">
                <a:latin typeface="+mj-lt"/>
              </a:rPr>
              <a:t>, Buła, </a:t>
            </a:r>
            <a:r>
              <a:rPr lang="pl-PL" dirty="0" err="1">
                <a:latin typeface="+mj-lt"/>
              </a:rPr>
              <a:t>Byrdziak</a:t>
            </a:r>
            <a:r>
              <a:rPr lang="pl-PL" dirty="0">
                <a:latin typeface="+mj-lt"/>
              </a:rPr>
              <a:t>, </a:t>
            </a:r>
            <a:r>
              <a:rPr lang="az-Cyrl-AZ" dirty="0">
                <a:latin typeface="+mj-lt"/>
              </a:rPr>
              <a:t>В</a:t>
            </a:r>
            <a:r>
              <a:rPr lang="pl-PL" dirty="0" err="1">
                <a:latin typeface="+mj-lt"/>
              </a:rPr>
              <a:t>yrski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Burdyl</a:t>
            </a:r>
            <a:r>
              <a:rPr lang="pl-PL" dirty="0">
                <a:latin typeface="+mj-lt"/>
              </a:rPr>
              <a:t>, Butor, Danek, Foltyn, Fifek, Gałuszka, Gawryś, Holewa, Hutyra, </a:t>
            </a:r>
            <a:r>
              <a:rPr lang="pl-PL" dirty="0" err="1">
                <a:latin typeface="+mj-lt"/>
              </a:rPr>
              <a:t>Kojder</a:t>
            </a:r>
            <a:r>
              <a:rPr lang="pl-PL" dirty="0">
                <a:latin typeface="+mj-lt"/>
              </a:rPr>
              <a:t>, Kuźma, Madej, Oleksy, Paleczny, </a:t>
            </a:r>
            <a:r>
              <a:rPr lang="pl-PL" dirty="0" err="1">
                <a:latin typeface="+mj-lt"/>
              </a:rPr>
              <a:t>Ramza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Rajda</a:t>
            </a:r>
            <a:r>
              <a:rPr lang="pl-PL" dirty="0">
                <a:latin typeface="+mj-lt"/>
              </a:rPr>
              <a:t>, Sumera, Cibor, Tomala</a:t>
            </a:r>
          </a:p>
          <a:p>
            <a:r>
              <a:rPr lang="pl-PL" dirty="0" err="1">
                <a:latin typeface="+mj-lt"/>
              </a:rPr>
              <a:t>Mosorny</a:t>
            </a:r>
            <a:r>
              <a:rPr lang="pl-PL" dirty="0">
                <a:latin typeface="+mj-lt"/>
              </a:rPr>
              <a:t> Groń, Strążyska, Przysłop, Groń, </a:t>
            </a:r>
            <a:r>
              <a:rPr lang="pl-PL" dirty="0" err="1">
                <a:latin typeface="+mj-lt"/>
              </a:rPr>
              <a:t>gronik</a:t>
            </a:r>
            <a:r>
              <a:rPr lang="pl-PL" dirty="0">
                <a:latin typeface="+mj-lt"/>
              </a:rPr>
              <a:t>, Magura, Zawoja, </a:t>
            </a:r>
            <a:r>
              <a:rPr lang="pl-PL" dirty="0" err="1">
                <a:latin typeface="+mj-lt"/>
              </a:rPr>
              <a:t>Kiczora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Kosarzyska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Prehyba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Kotelnica</a:t>
            </a:r>
            <a:r>
              <a:rPr lang="pl-PL" dirty="0">
                <a:latin typeface="+mj-lt"/>
              </a:rPr>
              <a:t>, Krowiarki, </a:t>
            </a:r>
            <a:r>
              <a:rPr lang="pl-PL" dirty="0" err="1">
                <a:latin typeface="+mj-lt"/>
              </a:rPr>
              <a:t>Czarteż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Czartezik</a:t>
            </a:r>
            <a:r>
              <a:rPr lang="pl-PL" dirty="0">
                <a:latin typeface="+mj-lt"/>
              </a:rPr>
              <a:t>, Beskid, Grapa (</a:t>
            </a:r>
            <a:r>
              <a:rPr lang="pl-PL" dirty="0" err="1">
                <a:latin typeface="+mj-lt"/>
              </a:rPr>
              <a:t>Drapa</a:t>
            </a:r>
            <a:r>
              <a:rPr lang="pl-PL" dirty="0">
                <a:latin typeface="+mj-lt"/>
              </a:rPr>
              <a:t>), Muszyna, </a:t>
            </a:r>
            <a:r>
              <a:rPr lang="pl-PL" dirty="0" err="1">
                <a:latin typeface="+mj-lt"/>
              </a:rPr>
              <a:t>Solisko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Sihla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sichła</a:t>
            </a:r>
            <a:r>
              <a:rPr lang="pl-PL" dirty="0">
                <a:latin typeface="+mj-lt"/>
              </a:rPr>
              <a:t>, Płaj, Bacowska Wanta</a:t>
            </a:r>
          </a:p>
        </p:txBody>
      </p:sp>
    </p:spTree>
    <p:extLst>
      <p:ext uri="{BB962C8B-B14F-4D97-AF65-F5344CB8AC3E}">
        <p14:creationId xmlns:p14="http://schemas.microsoft.com/office/powerpoint/2010/main" val="1549116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D9A76D-C42A-484E-BBA8-92D4C50F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Nazwy</a:t>
            </a:r>
            <a:br>
              <a:rPr lang="pl-PL" dirty="0"/>
            </a:br>
            <a:r>
              <a:rPr lang="pl-PL" dirty="0"/>
              <a:t>poniemieckie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2700AA-31BB-4785-B8F1-0A7EB33EB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Niemieckie osadnictwo na Wschodzie w I poł. XIII w.</a:t>
            </a:r>
          </a:p>
          <a:p>
            <a:r>
              <a:rPr lang="pl-PL" dirty="0">
                <a:latin typeface="+mj-lt"/>
              </a:rPr>
              <a:t>Tylmanowa, Grywałd, Waksmund, Szlembark, Frydman, Tymbark, </a:t>
            </a:r>
            <a:r>
              <a:rPr lang="pl-PL" dirty="0" err="1">
                <a:latin typeface="+mj-lt"/>
              </a:rPr>
              <a:t>Rozemberk</a:t>
            </a:r>
            <a:r>
              <a:rPr lang="pl-PL" dirty="0">
                <a:latin typeface="+mj-lt"/>
              </a:rPr>
              <a:t>, Melsztyn </a:t>
            </a:r>
          </a:p>
        </p:txBody>
      </p:sp>
    </p:spTree>
    <p:extLst>
      <p:ext uri="{BB962C8B-B14F-4D97-AF65-F5344CB8AC3E}">
        <p14:creationId xmlns:p14="http://schemas.microsoft.com/office/powerpoint/2010/main" val="3656742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8F430EA-6A14-4D17-9609-510CB8FF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5" y="5199797"/>
            <a:ext cx="9435152" cy="789673"/>
          </a:xfrm>
        </p:spPr>
        <p:txBody>
          <a:bodyPr vert="horz" lIns="228600" tIns="228600" rIns="228600" bIns="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err="1">
                <a:solidFill>
                  <a:schemeClr val="bg1"/>
                </a:solidFill>
              </a:rPr>
              <a:t>Goralenvolk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Symbol zastępczy zawartości 6" descr="Obraz zawierający tekst, zewnętrzne, grupa, stare&#10;&#10;Opis wygenerowany automatycznie">
            <a:extLst>
              <a:ext uri="{FF2B5EF4-FFF2-40B4-BE49-F238E27FC236}">
                <a16:creationId xmlns:a16="http://schemas.microsoft.com/office/drawing/2014/main" id="{DBD23C52-914A-45E6-9B96-B0CEBB8D6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76" b="33198"/>
          <a:stretch/>
        </p:blipFill>
        <p:spPr>
          <a:xfrm>
            <a:off x="20" y="10"/>
            <a:ext cx="12191980" cy="505894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293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BD73AA-3D92-4E0E-990E-F2544075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Goralenvolk</a:t>
            </a:r>
            <a:br>
              <a:rPr lang="pl-PL" dirty="0"/>
            </a:br>
            <a:r>
              <a:rPr lang="pl-PL" dirty="0"/>
              <a:t>i Wacław</a:t>
            </a:r>
            <a:br>
              <a:rPr lang="pl-PL" dirty="0"/>
            </a:br>
            <a:r>
              <a:rPr lang="pl-PL" dirty="0"/>
              <a:t>Krzeptowski</a:t>
            </a:r>
          </a:p>
        </p:txBody>
      </p:sp>
      <p:pic>
        <p:nvPicPr>
          <p:cNvPr id="5" name="Symbol zastępczy zawartości 4" descr="Obraz zawierający osoba, zewnętrzne, stojące, pozujący&#10;&#10;Opis wygenerowany automatycznie">
            <a:extLst>
              <a:ext uri="{FF2B5EF4-FFF2-40B4-BE49-F238E27FC236}">
                <a16:creationId xmlns:a16="http://schemas.microsoft.com/office/drawing/2014/main" id="{77228CE1-0C9C-47A5-B133-C0DAE6B3A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8532" y="803275"/>
            <a:ext cx="3600874" cy="5248275"/>
          </a:xfrm>
        </p:spPr>
      </p:pic>
    </p:spTree>
    <p:extLst>
      <p:ext uri="{BB962C8B-B14F-4D97-AF65-F5344CB8AC3E}">
        <p14:creationId xmlns:p14="http://schemas.microsoft.com/office/powerpoint/2010/main" val="3391661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398EE1-046D-4FD7-A3ED-BCA0BDE1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Goralenvolk</a:t>
            </a:r>
            <a:br>
              <a:rPr lang="pl-PL" dirty="0"/>
            </a:br>
            <a:r>
              <a:rPr lang="pl-PL" dirty="0"/>
              <a:t>i Wacław</a:t>
            </a:r>
            <a:br>
              <a:rPr lang="pl-PL" dirty="0"/>
            </a:br>
            <a:r>
              <a:rPr lang="pl-PL" dirty="0"/>
              <a:t>Krzeptowski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4EDA8E-EE92-4F40-AFB3-55A0B247E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7 listopada 1939 Wacław Krzeptowski w asyście Karoliny Gąsienica-Rój, Marii </a:t>
            </a:r>
            <a:r>
              <a:rPr lang="pl-PL" dirty="0" err="1">
                <a:latin typeface="+mj-lt"/>
              </a:rPr>
              <a:t>Siuty</a:t>
            </a:r>
            <a:r>
              <a:rPr lang="pl-PL" dirty="0">
                <a:latin typeface="+mj-lt"/>
              </a:rPr>
              <a:t>-Szwab, Stefana Krzeptowskiego i Józefa </a:t>
            </a:r>
            <a:r>
              <a:rPr lang="pl-PL" dirty="0" err="1">
                <a:latin typeface="+mj-lt"/>
              </a:rPr>
              <a:t>Cukiera</a:t>
            </a:r>
            <a:r>
              <a:rPr lang="pl-PL" dirty="0">
                <a:latin typeface="+mj-lt"/>
              </a:rPr>
              <a:t> złożył nowo przybyłemu na Wawel gubernatorowi generalnemu Hansowi Frankowi wyrazy uznania oraz wręczył mu złotą ciupagę. </a:t>
            </a:r>
          </a:p>
          <a:p>
            <a:r>
              <a:rPr lang="pl-PL" dirty="0">
                <a:latin typeface="+mj-lt"/>
              </a:rPr>
              <a:t>12 listopada Frank udał się z rewizytą do Zakopanego, gdzie „w imieniu Górali” przywitał go Wacław Krzeptowski, który złożył podziękowanie za „oswobodzenie Górali od ucisku polskich władz” i wręczył mu pamiątkową odznakę góralską.</a:t>
            </a:r>
          </a:p>
        </p:txBody>
      </p:sp>
    </p:spTree>
    <p:extLst>
      <p:ext uri="{BB962C8B-B14F-4D97-AF65-F5344CB8AC3E}">
        <p14:creationId xmlns:p14="http://schemas.microsoft.com/office/powerpoint/2010/main" val="169535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D26B75-E846-46ED-9D07-D9F477EAC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Trochę liczb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A9332E-04EF-4E03-9B11-71C4BFB90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Tatry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D599ABA-7632-48C6-8351-BB892C844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+mj-lt"/>
              </a:rPr>
              <a:t>Powierzchnia całych Tatr - 785 km²</a:t>
            </a:r>
          </a:p>
          <a:p>
            <a:r>
              <a:rPr lang="pl-PL" dirty="0">
                <a:latin typeface="+mj-lt"/>
              </a:rPr>
              <a:t>Polskie Tatry zajmują 175 km²</a:t>
            </a:r>
          </a:p>
          <a:p>
            <a:r>
              <a:rPr lang="pl-PL" dirty="0">
                <a:latin typeface="+mj-lt"/>
              </a:rPr>
              <a:t>Długość łańcucha tatrzańskiego w linii prostej wynosi ok. 56 km, zaś długość mierzona wzdłuż grzbietu głównego - ok. 80 km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48DD306-56A4-4B2E-B3D2-D5630D021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BESKID MAŁY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EAEDD0F-2F5C-45BA-80E6-D3D6649C7D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+mj-lt"/>
              </a:rPr>
              <a:t>Powierzchnia około 400 km²</a:t>
            </a:r>
          </a:p>
          <a:p>
            <a:r>
              <a:rPr lang="pl-PL" dirty="0">
                <a:latin typeface="+mj-lt"/>
              </a:rPr>
              <a:t>Park Krajobrazowy Beskidu Małego - 257,70 km²</a:t>
            </a:r>
          </a:p>
        </p:txBody>
      </p:sp>
    </p:spTree>
    <p:extLst>
      <p:ext uri="{BB962C8B-B14F-4D97-AF65-F5344CB8AC3E}">
        <p14:creationId xmlns:p14="http://schemas.microsoft.com/office/powerpoint/2010/main" val="62009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ewnętrzne, znak, budynek&#10;&#10;Opis wygenerowany automatycznie">
            <a:extLst>
              <a:ext uri="{FF2B5EF4-FFF2-40B4-BE49-F238E27FC236}">
                <a16:creationId xmlns:a16="http://schemas.microsoft.com/office/drawing/2014/main" id="{A59365F1-D468-4BCA-962C-918777F59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501650"/>
            <a:ext cx="112522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03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5D9CE5-5FDE-466C-B184-39D3E460B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Krzyżyk</a:t>
            </a:r>
            <a:br>
              <a:rPr lang="pl-PL" dirty="0"/>
            </a:br>
            <a:r>
              <a:rPr lang="pl-PL" dirty="0"/>
              <a:t>niespodziany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C6BF30-AFFF-482E-B851-54B71D6D7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pl-PL" dirty="0">
              <a:latin typeface="+mj-lt"/>
            </a:endParaRPr>
          </a:p>
          <a:p>
            <a:pPr marL="0" indent="0">
              <a:buNone/>
            </a:pPr>
            <a:r>
              <a:rPr lang="pl-PL" dirty="0">
                <a:latin typeface="+mj-lt"/>
              </a:rPr>
              <a:t>Charakterystyczny znak krzyża o ramionach zagiętych pod kątem prostym znany jest niemal na całym świecie, już w starożytności miał znaczenie magiczne, był symbolem szczęścia i powodzenia. Nazwa pochodzi z języka sanskryckiego i oznacza dobry znak, pomyślną wróżbę.</a:t>
            </a:r>
          </a:p>
          <a:p>
            <a:r>
              <a:rPr lang="pl-PL" dirty="0">
                <a:latin typeface="+mj-lt"/>
              </a:rPr>
              <a:t>Występował też na ziemiach słowiańskich – znak pojawiał się na wyrobach garncarskich, mieczach, ozdobach. Pierwotnie swastyka była symbolem bóstwa słońca, potem jako wróżba przeciw urokom, często też tylko i wyłącznie, jako element zdobniczy.</a:t>
            </a:r>
          </a:p>
          <a:p>
            <a:r>
              <a:rPr lang="pl-PL" dirty="0">
                <a:latin typeface="+mj-lt"/>
              </a:rPr>
              <a:t>Na przełomie XIX i XX w. na ziemiach polskich pojawiło się duże zainteresowanie filozofią hinduską i jej symboliką, m.in. swastyką. Znakiem tym podpisywał swoje publikacje Stanisław </a:t>
            </a:r>
            <a:r>
              <a:rPr lang="pl-PL" dirty="0" err="1">
                <a:latin typeface="+mj-lt"/>
              </a:rPr>
              <a:t>Eljasz</a:t>
            </a:r>
            <a:r>
              <a:rPr lang="pl-PL" dirty="0">
                <a:latin typeface="+mj-lt"/>
              </a:rPr>
              <a:t>-Radzikowski, Karłowicz często oznaczał nim górskie szlaki i podpisywał listy do przyjaciół.</a:t>
            </a:r>
          </a:p>
          <a:p>
            <a:r>
              <a:rPr lang="pl-PL" dirty="0">
                <a:latin typeface="+mj-lt"/>
              </a:rPr>
              <a:t>Na Podhalu znak był popularnym elementem zdobniczym, stosowany był zwykle w postaci prostych lub bardziej ozdobnych nacięć w drewnie. Umieszczano go na belkach stropowych lub narzędziach, miał chronić od złego budynek i jego mieszkańców. Tutaj znak nosi nazwę „krzyżyk niespodziany”.</a:t>
            </a:r>
          </a:p>
        </p:txBody>
      </p:sp>
    </p:spTree>
    <p:extLst>
      <p:ext uri="{BB962C8B-B14F-4D97-AF65-F5344CB8AC3E}">
        <p14:creationId xmlns:p14="http://schemas.microsoft.com/office/powerpoint/2010/main" val="422788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56669C-AD4B-4FFB-AFAA-6B107326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Hydrologia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DC960C-2C52-451C-9283-955D8E919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Tatry znajdują się w zlewisku dwóch mórz: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Morza Bałtyckiego i Morza Czarnego. Wielki Europejski Dział Wodny między nimi biegnie od </a:t>
            </a:r>
            <a:r>
              <a:rPr lang="pl-PL" dirty="0" err="1">
                <a:latin typeface="+mj-lt"/>
              </a:rPr>
              <a:t>Szczyrbskiego</a:t>
            </a:r>
            <a:r>
              <a:rPr lang="pl-PL" dirty="0">
                <a:latin typeface="+mj-lt"/>
              </a:rPr>
              <a:t> Jeziora granią </a:t>
            </a:r>
            <a:r>
              <a:rPr lang="pl-PL" dirty="0" err="1">
                <a:latin typeface="+mj-lt"/>
              </a:rPr>
              <a:t>Soliska</a:t>
            </a:r>
            <a:r>
              <a:rPr lang="pl-PL" dirty="0">
                <a:latin typeface="+mj-lt"/>
              </a:rPr>
              <a:t>, główną granią odnogi Krywania do </a:t>
            </a:r>
            <a:r>
              <a:rPr lang="pl-PL" dirty="0" err="1">
                <a:latin typeface="+mj-lt"/>
              </a:rPr>
              <a:t>Cubryny</a:t>
            </a:r>
            <a:r>
              <a:rPr lang="pl-PL" dirty="0">
                <a:latin typeface="+mj-lt"/>
              </a:rPr>
              <a:t>, stąd na zachód granią główną Tatr aż po szczyt Wołowca, tu odbiega od tej grani i biegnie północną granią Wołowca. Tereny po wschodniej i północnej stronie tego działu to zlewiska Bałtyku (dorzecze Dunajca i Popradu), pozostały obszar to zlewisko Morza Czarnego (dorzecza Orawy i Wagu). Są to główne rzeki mające źródła w Tatrach.</a:t>
            </a:r>
          </a:p>
        </p:txBody>
      </p:sp>
    </p:spTree>
    <p:extLst>
      <p:ext uri="{BB962C8B-B14F-4D97-AF65-F5344CB8AC3E}">
        <p14:creationId xmlns:p14="http://schemas.microsoft.com/office/powerpoint/2010/main" val="471725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216694"/>
            <a:ext cx="12962464" cy="72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49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216694"/>
            <a:ext cx="12962464" cy="72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61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AE64E9-9240-7475-1E34-4E9C5D3C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216694"/>
            <a:ext cx="12962464" cy="72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35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A9EDB1-FDB2-492E-80CA-C440BDFA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25CDDC-06B8-4719-B5C9-5536E6807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Historia Tatr zaczyna się około 300 mln lat temu w erze paleozoicznej, w okresie zwanym karbonem. Jest to wiek, który można udowodnić. Wtedy to podczas ruchów górotwórczych hercyńskich (orogeneza hercyńska) magma z wnętrza Ziemi wdarła się w istniejące starsze skały osadowe powodując ich przeobrażenie. Powstały gnejsy i łupki krystaliczne. Głębiej stygnąca magma krystalizowała się w granit.</a:t>
            </a:r>
          </a:p>
        </p:txBody>
      </p:sp>
    </p:spTree>
    <p:extLst>
      <p:ext uri="{BB962C8B-B14F-4D97-AF65-F5344CB8AC3E}">
        <p14:creationId xmlns:p14="http://schemas.microsoft.com/office/powerpoint/2010/main" val="3389929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A9EDB1-FDB2-492E-80CA-C440BDFA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25CDDC-06B8-4719-B5C9-5536E6807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>
                <a:latin typeface="+mj-lt"/>
              </a:rPr>
              <a:t>Granitoidy (</a:t>
            </a:r>
            <a:r>
              <a:rPr lang="pl-PL" dirty="0" err="1">
                <a:latin typeface="+mj-lt"/>
              </a:rPr>
              <a:t>granitoid</a:t>
            </a:r>
            <a:r>
              <a:rPr lang="pl-PL" dirty="0">
                <a:latin typeface="+mj-lt"/>
              </a:rPr>
              <a:t>) – skały plutoniczne, kwaśne (bogate w krzemionkę SiO</a:t>
            </a:r>
            <a:r>
              <a:rPr lang="pl-PL" baseline="-25000" dirty="0">
                <a:latin typeface="+mj-lt"/>
              </a:rPr>
              <a:t>2</a:t>
            </a:r>
            <a:r>
              <a:rPr lang="pl-PL" dirty="0">
                <a:latin typeface="+mj-lt"/>
              </a:rPr>
              <a:t>). Zbudowane są z widocznych gołym okiem kryształów minerałów skałotwórczych: kwarcu, skaleni potasowych, plagioklazów i łyszczyków. Granitoidy powstają podczas powolnego krzepnięcia gorącej magmy w głębi ziemi na głębokości od kilku do kilkunastu tysięcy metrów.</a:t>
            </a:r>
          </a:p>
          <a:p>
            <a:r>
              <a:rPr lang="pl-PL" dirty="0">
                <a:latin typeface="+mj-lt"/>
              </a:rPr>
              <a:t>Struktura granitoidów jest </a:t>
            </a:r>
            <a:r>
              <a:rPr lang="pl-PL" dirty="0" err="1">
                <a:latin typeface="+mj-lt"/>
              </a:rPr>
              <a:t>jawnokrystaliczna</a:t>
            </a:r>
            <a:r>
              <a:rPr lang="pl-PL" dirty="0">
                <a:latin typeface="+mj-lt"/>
              </a:rPr>
              <a:t>, zwykle średnioziarnista lub gruboziarnista, niekiedy </a:t>
            </a:r>
            <a:r>
              <a:rPr lang="pl-PL" dirty="0" err="1">
                <a:latin typeface="+mj-lt"/>
              </a:rPr>
              <a:t>porfirowata</a:t>
            </a:r>
            <a:r>
              <a:rPr lang="pl-PL" dirty="0">
                <a:latin typeface="+mj-lt"/>
              </a:rPr>
              <a:t>. Tekstura zbita, bezładna, lub lekko kierunkowa.</a:t>
            </a:r>
          </a:p>
          <a:p>
            <a:r>
              <a:rPr lang="pl-PL" dirty="0">
                <a:latin typeface="+mj-lt"/>
              </a:rPr>
              <a:t>Ze względu na stosunkowo małą zawartość minerałów ciemnych, barwa granitoidów jest jasna.</a:t>
            </a:r>
          </a:p>
          <a:p>
            <a:r>
              <a:rPr lang="pl-PL" dirty="0">
                <a:latin typeface="+mj-lt"/>
              </a:rPr>
              <a:t>Do granitoidów należą: granity, granodioryty, tonality. Zespół cech strukturalnych oraz obecność dużej ilości kwarcu i jasne zabarwienie pozwalają łatwo odróżnić tę grupę skał od innych skał magmowych. </a:t>
            </a:r>
            <a:r>
              <a:rPr lang="pl-PL" b="1" dirty="0">
                <a:latin typeface="+mj-lt"/>
              </a:rPr>
              <a:t>Zawartość skaleni decyduje o nazwie i przynależności systematycznej skał w obrębie granitoidów</a:t>
            </a:r>
            <a:r>
              <a:rPr lang="pl-PL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1828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4312CD-278F-4D6C-9353-0EE56D4D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2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42D286-F15A-499A-BC87-D00CE406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F1F7FD-AB82-44B3-86F9-8D3B82E48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latin typeface="+mj-lt"/>
              </a:rPr>
              <a:t>W permie, u schyłku ery paleozoicznej obszar Tatr był pasmem górskim, który podlegał intensywnej erozji w klimacie gorącym i wilgotnym. Przez 50 mln lat erozja doprowadziła do powstania równiny, którą na początku ery mezozoicznej (230 mln lat temu) zalało morze wchodzące w skład Oceanu Tetydy.</a:t>
            </a:r>
          </a:p>
          <a:p>
            <a:r>
              <a:rPr lang="pl-PL" dirty="0">
                <a:latin typeface="+mj-lt"/>
              </a:rPr>
              <a:t>Osady obszaru tatrzańskiego tworzyły się w morzu płytszym, o częstszych ruchach dna i co za tym idzie częstych zmianach głębokości, aż do zupełnych wynurzeń i obserwujemy tu osady zarówno morskie jak i lądowe.</a:t>
            </a:r>
          </a:p>
          <a:p>
            <a:r>
              <a:rPr lang="pl-PL" dirty="0">
                <a:latin typeface="+mj-lt"/>
              </a:rPr>
              <a:t>Przy okazji przesunięć płaszczowin wraz ze skałami osadowymi często transportowane były skały trzonu krystalicznego czyli granity, gnejsy. Tworzą one obecnie tzw. czapki krystaliczne m.in. na </a:t>
            </a:r>
            <a:r>
              <a:rPr lang="pl-PL" dirty="0" err="1">
                <a:latin typeface="+mj-lt"/>
              </a:rPr>
              <a:t>Małołączniaku</a:t>
            </a:r>
            <a:r>
              <a:rPr lang="pl-PL" dirty="0">
                <a:latin typeface="+mj-lt"/>
              </a:rPr>
              <a:t>, Twardym Upłazie oraz wielkie czapki krystaliczne, które nazwane są wyspami krystalicznymi np. wyspa krystaliczna Goryczkowej.</a:t>
            </a:r>
          </a:p>
        </p:txBody>
      </p:sp>
    </p:spTree>
    <p:extLst>
      <p:ext uri="{BB962C8B-B14F-4D97-AF65-F5344CB8AC3E}">
        <p14:creationId xmlns:p14="http://schemas.microsoft.com/office/powerpoint/2010/main" val="208747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A82DC3-812F-47B4-8C2A-30CA0D06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Tatry Zachodnie</a:t>
            </a:r>
            <a:br>
              <a:rPr lang="pl-PL" dirty="0"/>
            </a:br>
            <a:r>
              <a:rPr lang="pl-PL" dirty="0"/>
              <a:t>i Beskid Mały</a:t>
            </a:r>
          </a:p>
        </p:txBody>
      </p:sp>
      <p:pic>
        <p:nvPicPr>
          <p:cNvPr id="7" name="Symbol zastępczy zawartości 6" descr="Obraz zawierający mapa&#10;&#10;Opis wygenerowany automatycznie">
            <a:extLst>
              <a:ext uri="{FF2B5EF4-FFF2-40B4-BE49-F238E27FC236}">
                <a16:creationId xmlns:a16="http://schemas.microsoft.com/office/drawing/2014/main" id="{C27E2FDD-3B4E-48E5-B654-06FED55BE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831" y="803275"/>
            <a:ext cx="5248275" cy="5248275"/>
          </a:xfrm>
        </p:spPr>
      </p:pic>
    </p:spTree>
    <p:extLst>
      <p:ext uri="{BB962C8B-B14F-4D97-AF65-F5344CB8AC3E}">
        <p14:creationId xmlns:p14="http://schemas.microsoft.com/office/powerpoint/2010/main" val="2003616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góra, przyroda, trawa&#10;&#10;Opis wygenerowany automatycznie">
            <a:extLst>
              <a:ext uri="{FF2B5EF4-FFF2-40B4-BE49-F238E27FC236}">
                <a16:creationId xmlns:a16="http://schemas.microsoft.com/office/drawing/2014/main" id="{F24312CD-278F-4D6C-9353-0EE56D4D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38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185A12-6CE3-4B70-B400-CD74E5E1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5220ED-8D60-444F-9966-DD5F371A3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>
                <a:latin typeface="+mj-lt"/>
              </a:rPr>
              <a:t>Podział Tatr pod względem geologicznym:</a:t>
            </a:r>
          </a:p>
          <a:p>
            <a:r>
              <a:rPr lang="pl-PL" dirty="0">
                <a:latin typeface="+mj-lt"/>
              </a:rPr>
              <a:t>trzon krystaliczny: granity, gnejsy, łupki krystaliczne i inne metamorficzne,</a:t>
            </a:r>
          </a:p>
          <a:p>
            <a:r>
              <a:rPr lang="pl-PL" dirty="0">
                <a:latin typeface="+mj-lt"/>
              </a:rPr>
              <a:t>osłona osadowa: wapienie, dolomity, łupki, piaskowce, margle i inne osadowe występujące po północnej stronie Tatr i Tatry Bielskie.</a:t>
            </a:r>
          </a:p>
          <a:p>
            <a:r>
              <a:rPr lang="pl-PL" dirty="0">
                <a:latin typeface="+mj-lt"/>
              </a:rPr>
              <a:t>Zdecydowaną większość Tatr budują skały krystaliczne, skały osadowe są obecne głównie na północnym skraju Tatr, gdyż były one przesunięte z południa i obalone na północ. W polskiej części Tatr, będącej północną częścią tego masywu, skały osadowe zajmują większą powierzchnię niż krystaliczne.</a:t>
            </a:r>
          </a:p>
        </p:txBody>
      </p:sp>
    </p:spTree>
    <p:extLst>
      <p:ext uri="{BB962C8B-B14F-4D97-AF65-F5344CB8AC3E}">
        <p14:creationId xmlns:p14="http://schemas.microsoft.com/office/powerpoint/2010/main" val="2399124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65E8FD8A-C47D-451F-9E48-AF7B93E99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220"/>
            <a:ext cx="12192000" cy="60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56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8045960-2B96-4241-80EE-25218B772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81" y="0"/>
            <a:ext cx="994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221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óra, przyroda, zewnętrzne, jar&#10;&#10;Opis wygenerowany automatycznie">
            <a:extLst>
              <a:ext uri="{FF2B5EF4-FFF2-40B4-BE49-F238E27FC236}">
                <a16:creationId xmlns:a16="http://schemas.microsoft.com/office/drawing/2014/main" id="{89D329BB-81C5-4874-A2DD-AF4CFF04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00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9D329BB-81C5-4874-A2DD-AF4CFF04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1566" y="0"/>
            <a:ext cx="11888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42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góra, przyroda&#10;&#10;Opis wygenerowany automatycznie">
            <a:extLst>
              <a:ext uri="{FF2B5EF4-FFF2-40B4-BE49-F238E27FC236}">
                <a16:creationId xmlns:a16="http://schemas.microsoft.com/office/drawing/2014/main" id="{0AEB85CE-F489-4520-A695-16296A614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22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2DFCD6-697A-4679-B983-61FC8D9FF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Burze!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63DEAE-C6E1-41FD-B51C-41B9F16FB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>
                <a:latin typeface="+mj-lt"/>
              </a:rPr>
              <a:t>Burza nad Tatrami – burza, która przeszła w czwartek 22 sierpnia 2019 roku wczesnym popołudniem przez Tatry Zachodnie. W wyniku uderzeń co najmniej kilku doziemnych wyładowań atmosferycznych (piorunów) porażeni zostali turyści, większość ofiar przebywała w tym czasie w okolicy szczytu Wielkiego Giewontu. 5 osób zginęło (4 po stronie polskiej i 1 po stronie słowackiej), a 157 zostało rannych.</a:t>
            </a:r>
          </a:p>
          <a:p>
            <a:r>
              <a:rPr lang="pl-PL" dirty="0">
                <a:latin typeface="+mj-lt"/>
              </a:rPr>
              <a:t>Najwięcej ofiar spowodował piorun, który ok. 13:25 uderzył w skały i łańcuchy w pobliżu krzyża na Giewoncie. Wielu turystów doznało porażenia, gdy trzymali się metalowych łańcuchów, ponadto prąd przepłynął po mokrych skałach. Część poszkodowanych doznała obrażeń (m.in. złamań i stłuczeń) w wyniku upadku z dużej wysokości, poza tym w wyniku uderzenia pioruna kamienie różnej wielkości odprysły, raniąc kolejne osoby. Śmierć poniosły dwie kobiety w wieku 24 i 46 lat oraz dwoje dzieci w wieku 10 lat. Stan wielu poszkodowanych był ciężki, zagrażający życiu.</a:t>
            </a:r>
          </a:p>
        </p:txBody>
      </p:sp>
    </p:spTree>
    <p:extLst>
      <p:ext uri="{BB962C8B-B14F-4D97-AF65-F5344CB8AC3E}">
        <p14:creationId xmlns:p14="http://schemas.microsoft.com/office/powerpoint/2010/main" val="3431547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B7DFB9-9868-49C8-BAA2-3E16E0A3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Aplikacja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B8E022-44B3-4EA1-BF74-1C8A01671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https://www.blitzortung.org/pl/live_lightning_maps.php</a:t>
            </a:r>
          </a:p>
        </p:txBody>
      </p:sp>
    </p:spTree>
    <p:extLst>
      <p:ext uri="{BB962C8B-B14F-4D97-AF65-F5344CB8AC3E}">
        <p14:creationId xmlns:p14="http://schemas.microsoft.com/office/powerpoint/2010/main" val="1193558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óra, przyroda, niebo, zewnętrzne&#10;&#10;Opis wygenerowany automatycznie">
            <a:extLst>
              <a:ext uri="{FF2B5EF4-FFF2-40B4-BE49-F238E27FC236}">
                <a16:creationId xmlns:a16="http://schemas.microsoft.com/office/drawing/2014/main" id="{F69768A3-28BB-4CCA-A86C-EA7B2B0F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0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E0A218-ADD8-40D6-B5ED-EE7A0BBDA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Najwyższe szczyty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6AAE41-0380-4B38-A039-E0290CF4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b="1" dirty="0">
                <a:latin typeface="+mj-lt"/>
              </a:rPr>
              <a:t>1.	Gerlach		2654 m n.p.m.</a:t>
            </a:r>
          </a:p>
          <a:p>
            <a:r>
              <a:rPr lang="pl-PL" dirty="0">
                <a:latin typeface="+mj-lt"/>
              </a:rPr>
              <a:t>2.	Zadni Gerlach		2637 m n.p.m.</a:t>
            </a:r>
          </a:p>
          <a:p>
            <a:r>
              <a:rPr lang="pl-PL" dirty="0">
                <a:latin typeface="+mj-lt"/>
              </a:rPr>
              <a:t>3.	Łomnica		2632 m n.p.m.</a:t>
            </a:r>
          </a:p>
          <a:p>
            <a:r>
              <a:rPr lang="pl-PL" dirty="0">
                <a:latin typeface="+mj-lt"/>
              </a:rPr>
              <a:t>4.	Lodowy Szczyt		2627 m n.p.m.</a:t>
            </a:r>
          </a:p>
          <a:p>
            <a:r>
              <a:rPr lang="pl-PL" dirty="0">
                <a:latin typeface="+mj-lt"/>
              </a:rPr>
              <a:t>5.	Durny Szczyt		2623 m n.p.m.</a:t>
            </a:r>
          </a:p>
          <a:p>
            <a:r>
              <a:rPr lang="pl-PL" dirty="0">
                <a:latin typeface="+mj-lt"/>
              </a:rPr>
              <a:t>6.	Kopa Lodowa		2611 m n.p.m.</a:t>
            </a:r>
          </a:p>
          <a:p>
            <a:r>
              <a:rPr lang="pl-PL" dirty="0">
                <a:latin typeface="+mj-lt"/>
              </a:rPr>
              <a:t>7.	Lawinowy Szczyt		2606 m n.p.m.</a:t>
            </a:r>
          </a:p>
          <a:p>
            <a:r>
              <a:rPr lang="pl-PL" dirty="0">
                <a:latin typeface="+mj-lt"/>
              </a:rPr>
              <a:t>8.	Mały Gerlach		2601 m n.p.m.</a:t>
            </a:r>
          </a:p>
          <a:p>
            <a:r>
              <a:rPr lang="pl-PL" dirty="0">
                <a:latin typeface="+mj-lt"/>
              </a:rPr>
              <a:t>9.	Mały Durny Szczyt		2592 m n.p.m.</a:t>
            </a:r>
          </a:p>
          <a:p>
            <a:r>
              <a:rPr lang="pl-PL" dirty="0">
                <a:latin typeface="+mj-lt"/>
              </a:rPr>
              <a:t>10.	Wysoka		2560 m n.p.m.</a:t>
            </a:r>
          </a:p>
          <a:p>
            <a:r>
              <a:rPr lang="pl-PL" dirty="0">
                <a:latin typeface="+mj-lt"/>
              </a:rPr>
              <a:t>11.	Kieżmarski Szczyt		2558 m n.p.m.</a:t>
            </a:r>
          </a:p>
          <a:p>
            <a:r>
              <a:rPr lang="pl-PL" dirty="0">
                <a:latin typeface="+mj-lt"/>
              </a:rPr>
              <a:t>12.	Kończysta		2535 m n.p.m.</a:t>
            </a:r>
          </a:p>
          <a:p>
            <a:r>
              <a:rPr lang="pl-PL" dirty="0">
                <a:latin typeface="+mj-lt"/>
              </a:rPr>
              <a:t>13.	Baranie Rogi		2526 m n.p.m.</a:t>
            </a:r>
          </a:p>
          <a:p>
            <a:r>
              <a:rPr lang="pl-PL" dirty="0">
                <a:latin typeface="+mj-lt"/>
              </a:rPr>
              <a:t>14.	Smoczy Szczyt		2523 m n.p.m.</a:t>
            </a:r>
          </a:p>
          <a:p>
            <a:r>
              <a:rPr lang="pl-PL" dirty="0">
                <a:latin typeface="+mj-lt"/>
              </a:rPr>
              <a:t>15.	Widły		2522 m n.p.m.</a:t>
            </a:r>
          </a:p>
          <a:p>
            <a:r>
              <a:rPr lang="pl-PL" dirty="0">
                <a:latin typeface="+mj-lt"/>
              </a:rPr>
              <a:t>16.	Ciężki Szczyt		2520 m n.p.m.</a:t>
            </a:r>
          </a:p>
          <a:p>
            <a:r>
              <a:rPr lang="pl-PL" dirty="0">
                <a:latin typeface="+mj-lt"/>
              </a:rPr>
              <a:t>17.	Mały Kieżmarski		2513 m n.p.m.</a:t>
            </a:r>
          </a:p>
          <a:p>
            <a:r>
              <a:rPr lang="pl-PL" b="1" dirty="0">
                <a:latin typeface="+mj-lt"/>
              </a:rPr>
              <a:t>18.	Rysy		2503 m n.p.m</a:t>
            </a:r>
            <a:r>
              <a:rPr lang="pl-PL" dirty="0">
                <a:latin typeface="+mj-lt"/>
              </a:rPr>
              <a:t>.</a:t>
            </a:r>
          </a:p>
          <a:p>
            <a:r>
              <a:rPr lang="pl-PL" dirty="0">
                <a:latin typeface="+mj-lt"/>
              </a:rPr>
              <a:t>19.	Krywań		2494 m n.p.m.</a:t>
            </a:r>
          </a:p>
          <a:p>
            <a:r>
              <a:rPr lang="pl-PL" dirty="0">
                <a:latin typeface="+mj-lt"/>
              </a:rPr>
              <a:t>20.	</a:t>
            </a:r>
            <a:r>
              <a:rPr lang="pl-PL" dirty="0" err="1">
                <a:latin typeface="+mj-lt"/>
              </a:rPr>
              <a:t>Staroleśna</a:t>
            </a:r>
            <a:r>
              <a:rPr lang="pl-PL" dirty="0">
                <a:latin typeface="+mj-lt"/>
              </a:rPr>
              <a:t>		2476 m n.p.m.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5A618D2-4AD0-45BE-9A1B-C14F1F8AC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02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góra, zewnętrzne, znak&#10;&#10;Opis wygenerowany automatycznie">
            <a:extLst>
              <a:ext uri="{FF2B5EF4-FFF2-40B4-BE49-F238E27FC236}">
                <a16:creationId xmlns:a16="http://schemas.microsoft.com/office/drawing/2014/main" id="{C515D40F-2A97-4C0F-8E2D-5F167783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746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niebo, przyroda, góra&#10;&#10;Opis wygenerowany automatycznie">
            <a:extLst>
              <a:ext uri="{FF2B5EF4-FFF2-40B4-BE49-F238E27FC236}">
                <a16:creationId xmlns:a16="http://schemas.microsoft.com/office/drawing/2014/main" id="{51735ED6-FDFB-4B6D-BEAF-E22458ED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6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góra, skała, przyroda&#10;&#10;Opis wygenerowany automatycznie">
            <a:extLst>
              <a:ext uri="{FF2B5EF4-FFF2-40B4-BE49-F238E27FC236}">
                <a16:creationId xmlns:a16="http://schemas.microsoft.com/office/drawing/2014/main" id="{84BE658E-1071-4DB1-83B9-80895F8E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25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óra, niebo, zewnętrzne, przyroda&#10;&#10;Opis wygenerowany automatycznie">
            <a:extLst>
              <a:ext uri="{FF2B5EF4-FFF2-40B4-BE49-F238E27FC236}">
                <a16:creationId xmlns:a16="http://schemas.microsoft.com/office/drawing/2014/main" id="{BB6BDAE9-6386-41E7-ACD5-06E579A6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80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zewnętrzne, chmury, dym&#10;&#10;Opis wygenerowany automatycznie">
            <a:extLst>
              <a:ext uri="{FF2B5EF4-FFF2-40B4-BE49-F238E27FC236}">
                <a16:creationId xmlns:a16="http://schemas.microsoft.com/office/drawing/2014/main" id="{7E6D5BE5-591F-4901-8161-200A0C9E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48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5FCC85B4-C5F8-4BE4-B59C-FBF0A2D4A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7800" y="-76200"/>
            <a:ext cx="13326901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36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góra, śnieg, zewnętrzne, niebo&#10;&#10;Opis wygenerowany automatycznie">
            <a:extLst>
              <a:ext uri="{FF2B5EF4-FFF2-40B4-BE49-F238E27FC236}">
                <a16:creationId xmlns:a16="http://schemas.microsoft.com/office/drawing/2014/main" id="{E09D1C07-7F42-4E6A-9C39-63860489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18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góra, niebo, przyroda, zewnętrzne&#10;&#10;Opis wygenerowany automatycznie">
            <a:extLst>
              <a:ext uri="{FF2B5EF4-FFF2-40B4-BE49-F238E27FC236}">
                <a16:creationId xmlns:a16="http://schemas.microsoft.com/office/drawing/2014/main" id="{4A9F1144-86A0-497B-BDFB-C31958A9C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48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góra, przyroda, zewnętrzne, zbocze&#10;&#10;Opis wygenerowany automatycznie">
            <a:extLst>
              <a:ext uri="{FF2B5EF4-FFF2-40B4-BE49-F238E27FC236}">
                <a16:creationId xmlns:a16="http://schemas.microsoft.com/office/drawing/2014/main" id="{9BA573C7-41D4-42F9-9CBB-B2923834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19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kała, zewnętrzne, skaliste, góra&#10;&#10;Opis wygenerowany automatycznie">
            <a:extLst>
              <a:ext uri="{FF2B5EF4-FFF2-40B4-BE49-F238E27FC236}">
                <a16:creationId xmlns:a16="http://schemas.microsoft.com/office/drawing/2014/main" id="{79DE3A2E-D4F1-41EE-91B6-1ADCAD8D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1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D3AF6-85FC-42FD-ABF7-2A4A72A7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Granice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1D4BD8-6E3E-4A62-91D9-20AD4290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>
                <a:latin typeface="+mj-lt"/>
              </a:rPr>
              <a:t>HuciańskA</a:t>
            </a:r>
            <a:r>
              <a:rPr lang="pl-PL" dirty="0">
                <a:latin typeface="+mj-lt"/>
              </a:rPr>
              <a:t> Przełęcz (905 m n.p.m.)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58CD6F-39BF-4069-998A-263188CA28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l-PL" dirty="0">
                <a:latin typeface="+mj-lt"/>
              </a:rPr>
              <a:t>Pomiędzy Wyżnią i </a:t>
            </a:r>
            <a:r>
              <a:rPr lang="pl-PL" dirty="0" err="1">
                <a:latin typeface="+mj-lt"/>
              </a:rPr>
              <a:t>Niżnią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Huciańską</a:t>
            </a:r>
            <a:r>
              <a:rPr lang="pl-PL" dirty="0">
                <a:latin typeface="+mj-lt"/>
              </a:rPr>
              <a:t> Przełęczą znajduje się jeszcze Pośrednia </a:t>
            </a:r>
            <a:r>
              <a:rPr lang="pl-PL" dirty="0" err="1">
                <a:latin typeface="+mj-lt"/>
              </a:rPr>
              <a:t>Huciańska</a:t>
            </a:r>
            <a:r>
              <a:rPr lang="pl-PL" dirty="0">
                <a:latin typeface="+mj-lt"/>
              </a:rPr>
              <a:t> Przełęcz. Tak więc są trzy </a:t>
            </a:r>
            <a:r>
              <a:rPr lang="pl-PL" dirty="0" err="1">
                <a:latin typeface="+mj-lt"/>
              </a:rPr>
              <a:t>Huciańskie</a:t>
            </a:r>
            <a:r>
              <a:rPr lang="pl-PL" dirty="0">
                <a:latin typeface="+mj-lt"/>
              </a:rPr>
              <a:t> Przełęcze. Nazwy te nadane zostały przez autorów przewodników turystycznych. Miejscowa ludność dla określenia całego grzbietu z tymi przełęczami oraz wzniesień między nimi używa nazwy </a:t>
            </a:r>
            <a:r>
              <a:rPr lang="pl-PL" b="1" dirty="0" err="1">
                <a:latin typeface="+mj-lt"/>
              </a:rPr>
              <a:t>Beskyd</a:t>
            </a:r>
            <a:r>
              <a:rPr lang="pl-PL" dirty="0">
                <a:latin typeface="+mj-lt"/>
              </a:rPr>
              <a:t>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897843F-AA23-4A19-B235-CC56412E0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err="1">
                <a:latin typeface="+mj-lt"/>
              </a:rPr>
              <a:t>ZdziarskA</a:t>
            </a:r>
            <a:r>
              <a:rPr lang="pl-PL" dirty="0">
                <a:latin typeface="+mj-lt"/>
              </a:rPr>
              <a:t> Przełęcz (1081 m N.P.M.)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Pod </a:t>
            </a:r>
            <a:r>
              <a:rPr lang="pl-PL" dirty="0" err="1">
                <a:latin typeface="+mj-lt"/>
              </a:rPr>
              <a:t>Príslopom</a:t>
            </a:r>
            <a:r>
              <a:rPr lang="pl-PL" dirty="0">
                <a:latin typeface="+mj-lt"/>
              </a:rPr>
              <a:t> (1 081 m n. m.)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0BDE256-C3DA-473D-B366-DEF9EFF4C6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pl-PL" dirty="0">
                <a:latin typeface="+mj-lt"/>
              </a:rPr>
              <a:t>Zdziarska Przełęcz – przełęcz oddzielająca Tatry (a dokładniej Długi Wierch, ok. 1128 m w Tatrach Bielskich) od Magury Spiskiej (a dokładniej szczytu Przysłop, 1214 m).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45157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A04215-DC11-4B7F-92A3-AE64BD0A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Krzyż na Giewoncie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755122-D482-456F-8E98-A7F1469C8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>
                <a:latin typeface="+mj-lt"/>
              </a:rPr>
              <a:t>Zamontowany tam został przez parafian z Zakopanego 19 sierpnia 1901 roku na pamiątkę 1900. rocznicy urodzin Jezusa Chrystusa. Inicjatywa wyszła od ówczesnego proboszcza zakopiańskiego, Kazimierza </a:t>
            </a:r>
            <a:r>
              <a:rPr lang="pl-PL" dirty="0" err="1">
                <a:latin typeface="+mj-lt"/>
              </a:rPr>
              <a:t>Kaszelewskiego</a:t>
            </a:r>
            <a:r>
              <a:rPr lang="pl-PL" dirty="0">
                <a:latin typeface="+mj-lt"/>
              </a:rPr>
              <a:t>. Aby się przekonać, jakiej wysokości będzie potrzebny krzyż, by był widoczny z Zakopanego, zrobiono próbę: z dwóch długich żerdzi zabranych z szałasu zbito krzyż o wysokości 10,5 m – był on widoczny. Metalowy krzyż w elementach wykonała fabryka Góreckiego w Krakowie, przywieziono go koleją.</a:t>
            </a:r>
          </a:p>
          <a:p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Krzyż ma wysokość 17,5 m, z czego 2,5 m jest wkopane w skały, ramię poprzeczne ma długość 5,5 m. Składa się z 400 żelaznych elementów o łącznej wadze 1819 kilogramów, które zostały podwiezione wozami konnymi na Halę Kondratową, a stąd wyniesione na szczyt na plecach. Pracowało przy tym pół tysiąca osób, użyto osiemnastu wozów. Oprócz metalowych elementów wyniesiono jeszcze 400 kg cementu i 200 płóciennych konewek wody (ze źródła pod Kondracką Przełęczą). Montaż trwał 6 dni. Dokonało go 6 górali i pracownicy Góreckiego pod jego osobistym nadzorem. Na skrzyżowaniu ramion krzyża znajduje się napis: </a:t>
            </a:r>
            <a:r>
              <a:rPr lang="pl-PL" dirty="0" err="1">
                <a:latin typeface="+mj-lt"/>
              </a:rPr>
              <a:t>Jesu</a:t>
            </a:r>
            <a:r>
              <a:rPr lang="pl-PL" dirty="0">
                <a:latin typeface="+mj-lt"/>
              </a:rPr>
              <a:t> Christo </a:t>
            </a:r>
            <a:r>
              <a:rPr lang="pl-PL" dirty="0" err="1">
                <a:latin typeface="+mj-lt"/>
              </a:rPr>
              <a:t>Deo</a:t>
            </a:r>
            <a:r>
              <a:rPr lang="pl-PL" dirty="0">
                <a:latin typeface="+mj-lt"/>
              </a:rPr>
              <a:t>, </a:t>
            </a:r>
            <a:r>
              <a:rPr lang="pl-PL" dirty="0" err="1">
                <a:latin typeface="+mj-lt"/>
              </a:rPr>
              <a:t>restitutæ</a:t>
            </a:r>
            <a:r>
              <a:rPr lang="pl-PL" dirty="0">
                <a:latin typeface="+mj-lt"/>
              </a:rPr>
              <a:t> per </a:t>
            </a:r>
            <a:r>
              <a:rPr lang="pl-PL" dirty="0" err="1">
                <a:latin typeface="+mj-lt"/>
              </a:rPr>
              <a:t>ipsum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salutis</a:t>
            </a:r>
            <a:r>
              <a:rPr lang="pl-PL" dirty="0">
                <a:latin typeface="+mj-lt"/>
              </a:rPr>
              <a:t> MCM (łac. Jezusowi Chrystusowi, Bogu, w 1900 rocznicę przywrócenia przez Niego zbawienia). Poświęcenia krzyża dokonał 19 sierpnia 1901 r. ks. kanonik kanclerz Bandurski z Krakowa podczas mszy na Giewoncie, w której uczestniczyło ok. 300 osób.</a:t>
            </a:r>
          </a:p>
        </p:txBody>
      </p:sp>
    </p:spTree>
    <p:extLst>
      <p:ext uri="{BB962C8B-B14F-4D97-AF65-F5344CB8AC3E}">
        <p14:creationId xmlns:p14="http://schemas.microsoft.com/office/powerpoint/2010/main" val="3239781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iebo, góra, zewnętrzne, przyroda&#10;&#10;Opis wygenerowany automatycznie">
            <a:extLst>
              <a:ext uri="{FF2B5EF4-FFF2-40B4-BE49-F238E27FC236}">
                <a16:creationId xmlns:a16="http://schemas.microsoft.com/office/drawing/2014/main" id="{02C76DEF-2E0E-4608-8CA7-995253C26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412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góra, zewnętrzne, śnieg&#10;&#10;Opis wygenerowany automatycznie">
            <a:extLst>
              <a:ext uri="{FF2B5EF4-FFF2-40B4-BE49-F238E27FC236}">
                <a16:creationId xmlns:a16="http://schemas.microsoft.com/office/drawing/2014/main" id="{56FA13A9-092B-43B5-BB44-2084DF47E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660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góra, przyroda, śnieg, zewnętrzne&#10;&#10;Opis wygenerowany automatycznie">
            <a:extLst>
              <a:ext uri="{FF2B5EF4-FFF2-40B4-BE49-F238E27FC236}">
                <a16:creationId xmlns:a16="http://schemas.microsoft.com/office/drawing/2014/main" id="{868460F5-8971-4B54-9FD4-C5967440A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298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góra, trawa, zewnętrzne&#10;&#10;Opis wygenerowany automatycznie">
            <a:extLst>
              <a:ext uri="{FF2B5EF4-FFF2-40B4-BE49-F238E27FC236}">
                <a16:creationId xmlns:a16="http://schemas.microsoft.com/office/drawing/2014/main" id="{9F7805D9-868A-4762-8FBC-4BF00A303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51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809EE1FE-8398-40B0-B7BB-9B844AB3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673"/>
            <a:ext cx="12192000" cy="197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73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rzyroda, góra&#10;&#10;Opis wygenerowany automatycznie">
            <a:extLst>
              <a:ext uri="{FF2B5EF4-FFF2-40B4-BE49-F238E27FC236}">
                <a16:creationId xmlns:a16="http://schemas.microsoft.com/office/drawing/2014/main" id="{C406CDA3-CACF-4552-99A1-A1E9BA2AD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1895475"/>
            <a:ext cx="1219041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48D71D7E-F535-CD7D-8F63-EECCC5F5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725" y="-243408"/>
            <a:ext cx="12929436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79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3E492E4-54AA-171C-9BC0-CD423BEEA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32725" y="-243408"/>
            <a:ext cx="13057450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15188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{93F26902-CBE2-4B33-801F-B5FC3D1E777E}tf16401371</Template>
  <TotalTime>468</TotalTime>
  <Words>2230</Words>
  <Application>Microsoft Office PowerPoint</Application>
  <PresentationFormat>Panoramiczny</PresentationFormat>
  <Paragraphs>107</Paragraphs>
  <Slides>76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80" baseType="lpstr">
      <vt:lpstr>Calibri Light</vt:lpstr>
      <vt:lpstr>Rockwell</vt:lpstr>
      <vt:lpstr>Wingdings</vt:lpstr>
      <vt:lpstr>Atlas</vt:lpstr>
      <vt:lpstr>Prezentacja programu PowerPoint</vt:lpstr>
      <vt:lpstr>TATRY</vt:lpstr>
      <vt:lpstr>Prezentacja programu PowerPoint</vt:lpstr>
      <vt:lpstr>Trochę liczb</vt:lpstr>
      <vt:lpstr>Tatry Zachodnie i Beskid Mały</vt:lpstr>
      <vt:lpstr>Najwyższe szczyty</vt:lpstr>
      <vt:lpstr>Granice</vt:lpstr>
      <vt:lpstr>Prezentacja programu PowerPoint</vt:lpstr>
      <vt:lpstr>Prezentacja programu PowerPoint</vt:lpstr>
      <vt:lpstr>Prezentacja programu PowerPoint</vt:lpstr>
      <vt:lpstr>Prezentacja programu PowerPoint</vt:lpstr>
      <vt:lpstr>Karpaty </vt:lpstr>
      <vt:lpstr>Karpaty podział </vt:lpstr>
      <vt:lpstr>Karpaty podział</vt:lpstr>
      <vt:lpstr>Karpaty</vt:lpstr>
      <vt:lpstr>Prezentacja programu PowerPoint</vt:lpstr>
      <vt:lpstr>Prezentacja programu PowerPoint</vt:lpstr>
      <vt:lpstr>Prezentacja programu PowerPoint</vt:lpstr>
      <vt:lpstr>Podział Tatr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Wokół Tatr</vt:lpstr>
      <vt:lpstr>Prezentacja programu PowerPoint</vt:lpstr>
      <vt:lpstr>Orawa</vt:lpstr>
      <vt:lpstr>Spisz</vt:lpstr>
      <vt:lpstr>Podhale</vt:lpstr>
      <vt:lpstr>Prezentacja programu PowerPoint</vt:lpstr>
      <vt:lpstr>Muszelki kauri</vt:lpstr>
      <vt:lpstr>Skąd się wzięli górale?</vt:lpstr>
      <vt:lpstr>Nazwiska  i nazwy powołoskie</vt:lpstr>
      <vt:lpstr>Nazwy poniemieckie</vt:lpstr>
      <vt:lpstr>Goralenvolk</vt:lpstr>
      <vt:lpstr>Goralenvolk i Wacław Krzeptowski</vt:lpstr>
      <vt:lpstr>Goralenvolk i Wacław Krzeptowski</vt:lpstr>
      <vt:lpstr>Prezentacja programu PowerPoint</vt:lpstr>
      <vt:lpstr>Krzyżyk niespodziany</vt:lpstr>
      <vt:lpstr>Hydrologia</vt:lpstr>
      <vt:lpstr>Prezentacja programu PowerPoint</vt:lpstr>
      <vt:lpstr>Prezentacja programu PowerPoint</vt:lpstr>
      <vt:lpstr>Prezentacja programu PowerPoint</vt:lpstr>
      <vt:lpstr>Geologia</vt:lpstr>
      <vt:lpstr>Geologia</vt:lpstr>
      <vt:lpstr>Prezentacja programu PowerPoint</vt:lpstr>
      <vt:lpstr>Geologia</vt:lpstr>
      <vt:lpstr>Prezentacja programu PowerPoint</vt:lpstr>
      <vt:lpstr>Geologia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Burze!</vt:lpstr>
      <vt:lpstr>Aplikacja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Krzyż na Giewoncie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TATRY</dc:title>
  <dc:creator>Tomasz Biernat</dc:creator>
  <cp:lastModifiedBy>Tomasz Biernat</cp:lastModifiedBy>
  <cp:revision>62</cp:revision>
  <dcterms:created xsi:type="dcterms:W3CDTF">2021-06-11T07:03:39Z</dcterms:created>
  <dcterms:modified xsi:type="dcterms:W3CDTF">2023-03-03T13:38:39Z</dcterms:modified>
</cp:coreProperties>
</file>